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4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043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40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585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73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03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180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3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464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99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29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862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33978-D4EE-4F79-BAE7-63AD51748CE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0EFC6-4C21-40F5-94B3-1F4E54FA7F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870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934207"/>
              </p:ext>
            </p:extLst>
          </p:nvPr>
        </p:nvGraphicFramePr>
        <p:xfrm>
          <a:off x="1784039" y="1269259"/>
          <a:ext cx="8640000" cy="44949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5379">
                  <a:extLst>
                    <a:ext uri="{9D8B030D-6E8A-4147-A177-3AD203B41FA5}">
                      <a16:colId xmlns:a16="http://schemas.microsoft.com/office/drawing/2014/main" val="152723579"/>
                    </a:ext>
                  </a:extLst>
                </a:gridCol>
                <a:gridCol w="7414621">
                  <a:extLst>
                    <a:ext uri="{9D8B030D-6E8A-4147-A177-3AD203B41FA5}">
                      <a16:colId xmlns:a16="http://schemas.microsoft.com/office/drawing/2014/main" val="2675331977"/>
                    </a:ext>
                  </a:extLst>
                </a:gridCol>
              </a:tblGrid>
              <a:tr h="106009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주제</a:t>
                      </a:r>
                      <a:endParaRPr lang="ko-KR" altLang="en-US" sz="18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err="1" smtClean="0">
                          <a:solidFill>
                            <a:srgbClr val="00664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생성형</a:t>
                      </a:r>
                      <a:r>
                        <a:rPr lang="en-US" altLang="ko-KR" sz="2000" b="1" dirty="0" smtClean="0">
                          <a:solidFill>
                            <a:srgbClr val="00664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AI </a:t>
                      </a:r>
                      <a:r>
                        <a:rPr lang="ko-KR" altLang="en-US" sz="2000" b="1" dirty="0" smtClean="0">
                          <a:solidFill>
                            <a:srgbClr val="00664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활용과 학술활동 건전성</a:t>
                      </a:r>
                      <a:endParaRPr lang="en-US" altLang="ko-KR" sz="2000" b="1" dirty="0" smtClean="0">
                        <a:solidFill>
                          <a:srgbClr val="00664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endParaRPr lang="en-US" altLang="ko-KR" sz="800" b="1" dirty="0" smtClean="0">
                        <a:solidFill>
                          <a:srgbClr val="00664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논문</a:t>
                      </a:r>
                      <a:r>
                        <a:rPr lang="en-US" altLang="ko-KR" sz="1600" b="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600" b="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및 보고서 작성에 활용 시 주의사항 등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526254"/>
                  </a:ext>
                </a:extLst>
              </a:tr>
              <a:tr h="106009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강사</a:t>
                      </a:r>
                      <a:endParaRPr lang="ko-KR" altLang="en-US" sz="18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전주홍</a:t>
                      </a:r>
                      <a:r>
                        <a:rPr lang="ko-KR" altLang="en-US" sz="2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교수</a:t>
                      </a:r>
                      <a:endParaRPr lang="en-US" altLang="ko-KR" sz="2000" b="1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서울대학교 의과대학 생화학교실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국가과학기술인력개발원 연구윤리분야 객원교수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30422"/>
                  </a:ext>
                </a:extLst>
              </a:tr>
              <a:tr h="5230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일시</a:t>
                      </a:r>
                      <a:endParaRPr lang="ko-KR" altLang="en-US" sz="18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2025</a:t>
                      </a:r>
                      <a:r>
                        <a:rPr lang="ko-KR" altLang="en-US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년 </a:t>
                      </a:r>
                      <a:r>
                        <a:rPr lang="en-US" altLang="ko-KR" sz="2000" b="1" dirty="0" smtClean="0">
                          <a:solidFill>
                            <a:srgbClr val="C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11</a:t>
                      </a:r>
                      <a:r>
                        <a:rPr lang="ko-KR" altLang="en-US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월 </a:t>
                      </a:r>
                      <a:r>
                        <a:rPr lang="en-US" altLang="ko-KR" sz="2000" b="1" dirty="0" smtClean="0">
                          <a:solidFill>
                            <a:srgbClr val="C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28</a:t>
                      </a:r>
                      <a:r>
                        <a:rPr lang="ko-KR" altLang="en-US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일 </a:t>
                      </a:r>
                      <a:r>
                        <a:rPr lang="en-US" altLang="ko-KR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2000" b="1" dirty="0" smtClean="0">
                          <a:solidFill>
                            <a:srgbClr val="C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금</a:t>
                      </a:r>
                      <a:r>
                        <a:rPr lang="en-US" altLang="ko-KR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2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오후 </a:t>
                      </a:r>
                      <a:r>
                        <a:rPr lang="en-US" altLang="ko-KR" sz="2000" b="1" smtClean="0">
                          <a:solidFill>
                            <a:srgbClr val="C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6</a:t>
                      </a:r>
                      <a:r>
                        <a:rPr lang="en-US" altLang="ko-KR" sz="200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</a:t>
                      </a:r>
                      <a:r>
                        <a:rPr lang="en-US" altLang="ko-KR" sz="2000" b="1" smtClean="0">
                          <a:solidFill>
                            <a:srgbClr val="C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30</a:t>
                      </a:r>
                      <a:r>
                        <a:rPr lang="en-US" altLang="ko-KR" sz="200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~8:00</a:t>
                      </a:r>
                      <a:endParaRPr lang="ko-KR" altLang="en-US" sz="2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11362"/>
                  </a:ext>
                </a:extLst>
              </a:tr>
              <a:tr h="13733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장소</a:t>
                      </a:r>
                      <a:endParaRPr lang="ko-KR" altLang="en-US" sz="18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실시간 온라인 비대면</a:t>
                      </a:r>
                      <a:endParaRPr lang="en-US" altLang="ko-KR" sz="20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endParaRPr lang="en-US" altLang="ko-KR" sz="8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ZOOM ID </a:t>
                      </a:r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506-470-3324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또는 </a:t>
                      </a:r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https://ewha.zoom.us/j/5064703324?pwd=bkU0NkVVK2JrVGg0b1FMUUV2S2d6dz09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0577636"/>
                  </a:ext>
                </a:extLst>
              </a:tr>
              <a:tr h="4783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문의</a:t>
                      </a:r>
                      <a:endParaRPr lang="ko-KR" altLang="en-US" sz="18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연구윤리센터 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02-3277-6541 research@ewha.ac.kr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01073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00305" y="551466"/>
            <a:ext cx="72000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연구윤리센터 주최 </a:t>
            </a:r>
            <a:r>
              <a:rPr lang="en-US" altLang="ko-KR" sz="28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“</a:t>
            </a:r>
            <a:r>
              <a:rPr lang="ko-KR" altLang="en-US" sz="28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찾아가는 연구윤리교육</a:t>
            </a:r>
            <a:r>
              <a:rPr lang="en-US" altLang="ko-KR" sz="28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”</a:t>
            </a:r>
            <a:r>
              <a:rPr lang="ko-KR" altLang="en-US" sz="28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 </a:t>
            </a:r>
            <a:r>
              <a:rPr lang="ko-KR" altLang="en-US" sz="24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안내</a:t>
            </a:r>
            <a:endParaRPr lang="ko-KR" altLang="en-US" sz="2400" dirty="0">
              <a:latin typeface="이화체" panose="02000300000000000000" pitchFamily="2" charset="-127"/>
              <a:ea typeface="이화체" panose="02000300000000000000" pitchFamily="2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4051161" y="6024099"/>
            <a:ext cx="4120195" cy="635793"/>
            <a:chOff x="4259504" y="6024099"/>
            <a:chExt cx="4120195" cy="635793"/>
          </a:xfrm>
        </p:grpSpPr>
        <p:sp>
          <p:nvSpPr>
            <p:cNvPr id="7" name="제목 3"/>
            <p:cNvSpPr txBox="1"/>
            <p:nvPr/>
          </p:nvSpPr>
          <p:spPr>
            <a:xfrm>
              <a:off x="4896693" y="6161995"/>
              <a:ext cx="3483006" cy="360000"/>
            </a:xfrm>
            <a:prstGeom prst="rect">
              <a:avLst/>
            </a:prstGeom>
          </p:spPr>
          <p:txBody>
            <a:bodyPr vert="horz" lIns="91440" tIns="0" rIns="91440" bIns="0" anchor="ctr">
              <a:noAutofit/>
            </a:bodyPr>
            <a:lstStyle>
              <a:lvl1pPr algn="l" defTabSz="914400" rtl="0" eaLnBrk="1" latinLnBrk="1" hangingPunct="1">
                <a:lnSpc>
                  <a:spcPct val="150000"/>
                </a:lnSpc>
                <a:spcBef>
                  <a:spcPct val="0"/>
                </a:spcBef>
                <a:buNone/>
                <a:defRPr sz="4500" kern="1200">
                  <a:solidFill>
                    <a:srgbClr val="00462A"/>
                  </a:solidFill>
                  <a:latin typeface="이화체"/>
                  <a:ea typeface="이화체"/>
                  <a:cs typeface="+mj-cs"/>
                </a:defRPr>
              </a:lvl1pPr>
            </a:lstStyle>
            <a:p>
              <a:pPr lvl="0" algn="ctr">
                <a:lnSpc>
                  <a:spcPct val="100000"/>
                </a:lnSpc>
                <a:defRPr/>
              </a:pPr>
              <a:r>
                <a:rPr lang="ko-KR" altLang="en-US" sz="2200" b="1" dirty="0">
                  <a:solidFill>
                    <a:schemeClr val="tx1"/>
                  </a:solidFill>
                </a:rPr>
                <a:t>이화여자대학교 연구윤리센터</a:t>
              </a:r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4259504" y="6024099"/>
              <a:ext cx="656949" cy="6357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525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85863" y="3011347"/>
            <a:ext cx="14400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789266" y="3011347"/>
            <a:ext cx="24840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22471" y="1377387"/>
            <a:ext cx="1296364" cy="360000"/>
          </a:xfrm>
          <a:prstGeom prst="rect">
            <a:avLst/>
          </a:prstGeom>
          <a:solidFill>
            <a:srgbClr val="E2F0D9"/>
          </a:solidFill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46667" y="1377387"/>
            <a:ext cx="972000" cy="360000"/>
          </a:xfrm>
          <a:prstGeom prst="rect">
            <a:avLst/>
          </a:prstGeom>
          <a:solidFill>
            <a:srgbClr val="E2F0D9"/>
          </a:solidFill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00305" y="551466"/>
            <a:ext cx="7200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&lt; </a:t>
            </a:r>
            <a:r>
              <a:rPr lang="ko-KR" altLang="en-US" sz="24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참석자분들께 드리는 말씀 </a:t>
            </a:r>
            <a:r>
              <a:rPr lang="en-US" altLang="ko-KR" sz="24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&gt;</a:t>
            </a:r>
            <a:endParaRPr lang="ko-KR" altLang="en-US" sz="2400" dirty="0">
              <a:latin typeface="이화체" panose="02000300000000000000" pitchFamily="2" charset="-127"/>
              <a:ea typeface="이화체" panose="02000300000000000000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3188" y="1282597"/>
            <a:ext cx="9540000" cy="47089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사전등록은</a:t>
            </a: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필요하지 않으나</a:t>
            </a:r>
            <a:r>
              <a:rPr lang="en-US" altLang="ko-KR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2000" b="1" dirty="0" smtClean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참석자 확인</a:t>
            </a: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을 위해 </a:t>
            </a:r>
            <a:r>
              <a:rPr lang="ko-KR" altLang="en-US" sz="2000" b="1" dirty="0" smtClean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출석체크</a:t>
            </a: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합니다</a:t>
            </a:r>
            <a:r>
              <a:rPr lang="en-US" altLang="ko-KR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531813" lvl="1" indent="-249238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대면 교육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출석부에 성명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소속학과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교번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학번 등을 기재하고 서명해주시기 바랍니다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531813" lvl="1" indent="-249238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비대면 교육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입장 시 안내에 따라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채팅창에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성명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소속학과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교번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학번 등을 작성해주시기 바랍니다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강의 주제 및 내용 관련 </a:t>
            </a:r>
            <a:r>
              <a:rPr lang="ko-KR" altLang="en-US" sz="20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사전질문사항</a:t>
            </a: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은 </a:t>
            </a:r>
            <a:r>
              <a:rPr lang="en-US" altLang="ko-KR" sz="20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research@ewha.ac.kr</a:t>
            </a: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로 보내주시기 바랍니다</a:t>
            </a:r>
            <a:r>
              <a:rPr lang="en-US" altLang="ko-KR" sz="20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u="sng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 교육이 사이버캠퍼스를 통해 제공되는 연구윤리 필수과목 이수를 대체하지 않습니다</a:t>
            </a:r>
            <a:r>
              <a:rPr lang="en-US" altLang="ko-KR" sz="2000" b="1" u="sng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531813" lvl="1" indent="-2651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대학원 학칙 제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31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조 제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호에 따른 학위청구논문 제출 요건으로서의 연구윤리교육은 사이버캠퍼스에서</a:t>
            </a:r>
            <a:endParaRPr lang="en-US" altLang="ko-KR" sz="16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531813" lvl="1">
              <a:lnSpc>
                <a:spcPct val="150000"/>
              </a:lnSpc>
            </a:pP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비교과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과정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‘</a:t>
            </a:r>
            <a:r>
              <a:rPr lang="ko-KR" altLang="en-US" sz="16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논문작성과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연구윤리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연구부정행위예방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’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과 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‘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연구윤리핵심가이드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’</a:t>
            </a:r>
            <a:r>
              <a:rPr lang="ko-KR" altLang="en-US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수강하시기 바랍니다</a:t>
            </a:r>
            <a:r>
              <a:rPr lang="en-US" altLang="ko-KR" sz="16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indent="-2667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u="sng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강의에 대한 무단 녹음과 녹화는 허용되지 않고 문제될 수 있으니 주의하시기 바랍니다</a:t>
            </a:r>
            <a:r>
              <a:rPr lang="en-US" altLang="ko-KR" sz="2000" b="1" u="sng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ko-KR" altLang="en-US" sz="2000" b="1" u="sng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776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176</Words>
  <Application>Microsoft Office PowerPoint</Application>
  <PresentationFormat>와이드스크린</PresentationFormat>
  <Paragraphs>30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나눔고딕</vt:lpstr>
      <vt:lpstr>맑은 고딕</vt:lpstr>
      <vt:lpstr>이화체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15</cp:revision>
  <dcterms:created xsi:type="dcterms:W3CDTF">2025-08-28T01:38:26Z</dcterms:created>
  <dcterms:modified xsi:type="dcterms:W3CDTF">2025-10-27T02:18:11Z</dcterms:modified>
</cp:coreProperties>
</file>